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1" r:id="rId9"/>
    <p:sldId id="260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3DF66-E323-49A6-A787-9614C5D95B67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39EF8-DD62-4F1B-B749-BF4424B94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FB43-D9B1-49AA-B9DF-9791DE39CEBE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874B-E050-454A-9F7D-775BF54F4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8F7D-2B1E-4762-B892-2E08D43C6AD8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A83C-53D0-4133-B64C-B31ACC73F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A0EC-DDF2-48BE-9080-59189D0750E9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9FE5-07BB-4AC4-AB03-6236DCEF3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5457-ACC6-45A6-9B59-ABB373B19A78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8F38-C93C-49D7-9334-592FF698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B9E4-91E5-4239-B2A0-FBEB932795C7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EED5-89D9-4D4E-ADA8-5F9E1005B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EE07-6C41-4FB4-ABEF-9CAD680059C8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8414-C128-4C75-AC07-988E92516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8ABE-F989-4816-B775-CADF087C7620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7BD3-69B9-4C9B-8792-E03D33C09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1E77-FA78-4486-88D7-5D2990361B65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DD65-8BA2-4263-8D9E-0A2B5EC51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963D6-857C-439E-A1A1-B95B71EF32E7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CBC7-0E46-4AE4-A007-DD63141C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EA0A-9E53-46C2-B390-097428D5A4CC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3CDF-AC39-4061-82BD-0BBF8F288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4F87-9E2F-4762-B008-DC2E9E8B316F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0AB36-5123-4FDF-ADA1-581C902C2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93047-79A3-49F3-BF54-65A834FB41A2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86B72-34FD-410D-B4EF-44F3FEC7C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2" r:id="rId12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2643188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Дорожное движение и его участники.</a:t>
            </a: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Безопасность участников дорожного движения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Современные улицы и дороги — зоны повышенной опасности.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71500" y="1285875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Перекрестки являются особо сложными участками дорог для водителей. Безопасный проезд перекрестка зависит не только оттого, соблюдаете ли вы сами правила дорожного движения, но и от того, соблюдают ли правила другие участники дорожного движения.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71500" y="2571750"/>
            <a:ext cx="7858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Перекрестки бывают </a:t>
            </a:r>
            <a:r>
              <a:rPr lang="ru-RU" b="1">
                <a:latin typeface="Bookman Old Style" pitchFamily="18" charset="0"/>
              </a:rPr>
              <a:t>регулируемые</a:t>
            </a:r>
            <a:r>
              <a:rPr lang="ru-RU">
                <a:latin typeface="Bookman Old Style" pitchFamily="18" charset="0"/>
              </a:rPr>
              <a:t> и </a:t>
            </a:r>
            <a:r>
              <a:rPr lang="ru-RU" b="1">
                <a:latin typeface="Bookman Old Style" pitchFamily="18" charset="0"/>
              </a:rPr>
              <a:t>нерегулируемые</a:t>
            </a:r>
            <a:r>
              <a:rPr lang="ru-RU">
                <a:latin typeface="Bookman Old Style" pitchFamily="18" charset="0"/>
              </a:rPr>
              <a:t>. Если на перекрестке есть светофоры или регулировщик, то такой перекресток называется регулируемым. Перекрестки, на которых нет регулировщиков, отсутствуют светофоры или постоянно мигает желтый сигнал – считаются нерегулируемыми.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52"/>
            <a:ext cx="6116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Виды перекрестков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85750" y="4000500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4.4. В местах, где движение регулируется, пешеходы должны руководствоваться сигналами регулировщика или пешеходного светофора, а при его отсутствии — транспортного светофора.</a:t>
            </a:r>
            <a:endParaRPr lang="ru-RU">
              <a:latin typeface="Calibri" pitchFamily="34" charset="0"/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85750" y="4929188"/>
            <a:ext cx="8501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4.5. 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При пересечении проезжей части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3322638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Правила движения по тротуарам</a:t>
            </a:r>
            <a:br>
              <a:rPr lang="ru-RU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1428750"/>
            <a:ext cx="3929062" cy="4691063"/>
          </a:xfrm>
        </p:spPr>
        <p:txBody>
          <a:bodyPr/>
          <a:lstStyle/>
          <a:p>
            <a:r>
              <a:rPr lang="ru-RU" sz="1600" b="1" smtClean="0"/>
              <a:t>По тротуару надо ходить с правой стороны.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 </a:t>
            </a:r>
            <a:br>
              <a:rPr lang="ru-RU" sz="1600" smtClean="0"/>
            </a:br>
            <a:r>
              <a:rPr lang="ru-RU" sz="1600" smtClean="0"/>
              <a:t>        Слово «тротуар» в переводе с французского означает «место для движения пешеходов».</a:t>
            </a:r>
            <a:br>
              <a:rPr lang="ru-RU" sz="1600" smtClean="0"/>
            </a:br>
            <a:r>
              <a:rPr lang="ru-RU" sz="1600" smtClean="0"/>
              <a:t> Одни люди идут по правой стороне в одну сторону, а другие — навстречу, тоже по правой стороне.</a:t>
            </a:r>
            <a:br>
              <a:rPr lang="ru-RU" sz="1600" smtClean="0"/>
            </a:br>
            <a:r>
              <a:rPr lang="ru-RU" sz="1600" b="1" smtClean="0"/>
              <a:t>      Расходиться со встречными пешеходами нужно только вправо</a:t>
            </a:r>
            <a:r>
              <a:rPr lang="ru-RU" sz="1600" smtClean="0"/>
              <a:t>.</a:t>
            </a:r>
            <a:br>
              <a:rPr lang="ru-RU" sz="1600" smtClean="0"/>
            </a:br>
            <a:r>
              <a:rPr lang="ru-RU" sz="1600" smtClean="0"/>
              <a:t> </a:t>
            </a:r>
            <a:br>
              <a:rPr lang="ru-RU" sz="1600" smtClean="0"/>
            </a:br>
            <a:r>
              <a:rPr lang="ru-RU" sz="1600" smtClean="0"/>
              <a:t>       Так же вправо разъезжаются и встречные автомобили ходить по тротуару только с правой стороны. Это должно стать привычкой и по­казателем культуры.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775" y="1785938"/>
            <a:ext cx="43799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Дорожная разметка</a:t>
            </a:r>
          </a:p>
          <a:p>
            <a:endParaRPr lang="ru-RU" b="1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smtClean="0">
                <a:latin typeface="Comic Sans MS" pitchFamily="66" charset="0"/>
              </a:rPr>
              <a:t>Дорожная разметка</a:t>
            </a:r>
            <a:r>
              <a:rPr lang="ru-RU" sz="2000" smtClean="0">
                <a:latin typeface="Comic Sans MS" pitchFamily="66" charset="0"/>
              </a:rPr>
              <a:t> (маркировка) — маркировка на покрытии автомобильных дорог. Она служит для сообщения определённой информации участникам дорожного движения.</a:t>
            </a:r>
          </a:p>
          <a:p>
            <a:r>
              <a:rPr lang="ru-RU" sz="2000" smtClean="0">
                <a:latin typeface="Comic Sans MS" pitchFamily="66" charset="0"/>
              </a:rPr>
              <a:t>Дорожные разметки появились в начале XX века на асфальтовых и бетонных дорогах.</a:t>
            </a:r>
          </a:p>
          <a:p>
            <a:endParaRPr lang="ru-RU" smtClean="0"/>
          </a:p>
        </p:txBody>
      </p:sp>
      <p:pic>
        <p:nvPicPr>
          <p:cNvPr id="21508" name="Picture 4" descr="http://upload.wikimedia.org/wikipedia/commons/thumb/b/b4/Kreuzung_B1-B96_Berlin_-_Fahrbahnmarkierungen.jpg/220px-Kreuzung_B1-B96_Berlin_-_Fahrbahnmarkierun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1571625"/>
            <a:ext cx="52387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4143375" y="5857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Bookman Old Style" pitchFamily="18" charset="0"/>
              </a:rPr>
              <a:t>Перекрёсток с множеством дорожных разметок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7030A0"/>
                </a:solidFill>
                <a:latin typeface="Bookman Old Style" pitchFamily="18" charset="0"/>
              </a:rPr>
              <a:t>Дорожные знаки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44"/>
            <a:ext cx="2428860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286124"/>
            <a:ext cx="235745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9" y="2571744"/>
            <a:ext cx="214314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988" y="3286124"/>
            <a:ext cx="2377012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65569" y="1095938"/>
            <a:ext cx="9144000" cy="1938982"/>
          </a:xfrm>
          <a:prstGeom prst="rect">
            <a:avLst/>
          </a:prstGeom>
          <a:noFill/>
        </p:spPr>
        <p:txBody>
          <a:bodyPr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Треугольные знаки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 красным ободком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предупреждающие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357430"/>
            <a:ext cx="264320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220502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2214578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143356"/>
            <a:ext cx="207170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7368" y="707095"/>
            <a:ext cx="8537637" cy="175431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Круглые с красным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Ободком – запрещающие.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179" y="1419975"/>
            <a:ext cx="5177150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Знаки приоритета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70"/>
          <a:stretch>
            <a:fillRect/>
          </a:stretch>
        </p:blipFill>
        <p:spPr bwMode="auto">
          <a:xfrm>
            <a:off x="360363" y="2225675"/>
            <a:ext cx="800258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Рабочий стол\папка ПДД\пдд со сканера\пдд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2143117"/>
            <a:ext cx="3895251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C:\Documents and Settings\User\Рабочий стол\папка ПДД\пдд со сканера\пдд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571745"/>
            <a:ext cx="3700489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5170" y="1290360"/>
            <a:ext cx="8572560" cy="1754316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Голубые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круглые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предписывающие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2781300"/>
            <a:ext cx="19446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3384550"/>
            <a:ext cx="21383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788" y="2651125"/>
            <a:ext cx="23463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03984" y="1679204"/>
            <a:ext cx="4215734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Сервис - знаки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Нарушение ПДД</a:t>
            </a:r>
            <a:b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b="1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7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071563"/>
            <a:ext cx="7612062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РАБОТА\2011-2012\ПДД с интерн 2010\картинки\843292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71625"/>
            <a:ext cx="73660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F:\РАБОТА\2011-2012\ПДД с интерн 2010\картинки\680277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838" y="962025"/>
            <a:ext cx="71723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F:\РАБОТА\2011-2012\ПДД с интерн 2010\картинки\p80_1658c60c-e293-4456-9e1a-a53a8c1cd7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F:\РАБОТА\2011-2012\ПДД с интерн 2010\развлек материал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842962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F:\РАБОТА\2011-2012\ПДД с интерн 2010\развлек материал\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8348662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Bookman Old Style" pitchFamily="18" charset="0"/>
              </a:rPr>
              <a:t>Понятие дорожно-транспортной ситуации</a:t>
            </a:r>
            <a:r>
              <a:rPr lang="ru-RU" sz="3200" smtClean="0">
                <a:latin typeface="Bookman Old Style" pitchFamily="18" charset="0"/>
              </a:rPr>
              <a:t/>
            </a:r>
            <a:br>
              <a:rPr lang="ru-RU" sz="3200" smtClean="0">
                <a:latin typeface="Bookman Old Style" pitchFamily="18" charset="0"/>
              </a:rPr>
            </a:br>
            <a:endParaRPr lang="ru-RU" sz="3200" smtClean="0">
              <a:latin typeface="Bookman Old Style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3" cy="46148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Дорожно-транспортной ситуацией (ДТС) </a:t>
            </a:r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называют фрагмент дорожного движения, рассматриваемый в развитии дорожной обстановки. </a:t>
            </a:r>
          </a:p>
        </p:txBody>
      </p:sp>
      <p:pic>
        <p:nvPicPr>
          <p:cNvPr id="14339" name="Picture 2" descr="I:\РАБОТА\2011-2012\ПДД с интерн 2010\картинки\пешехо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928813"/>
            <a:ext cx="33178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Закрепление.</a:t>
            </a:r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>
                <a:latin typeface="Bookman Old Style" pitchFamily="18" charset="0"/>
              </a:rPr>
              <a:t>1. Какие опасные ситуации создают часто пешеходы?</a:t>
            </a:r>
          </a:p>
          <a:p>
            <a:r>
              <a:rPr lang="ru-RU" smtClean="0">
                <a:latin typeface="Bookman Old Style" pitchFamily="18" charset="0"/>
              </a:rPr>
              <a:t>2. Какие причины приводят к ДТП?</a:t>
            </a:r>
          </a:p>
          <a:p>
            <a:r>
              <a:rPr lang="ru-RU" smtClean="0">
                <a:latin typeface="Bookman Old Style" pitchFamily="18" charset="0"/>
              </a:rPr>
              <a:t>3 . Кто или что регулирует движение пешеходов через дорогу?</a:t>
            </a:r>
          </a:p>
          <a:p>
            <a:endParaRPr lang="ru-RU" smtClean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>
                <a:latin typeface="Bookman Old Style" pitchFamily="18" charset="0"/>
              </a:rPr>
              <a:t>4. Какие автомобили нужно пропускать на дороге всегда?</a:t>
            </a:r>
          </a:p>
          <a:p>
            <a:r>
              <a:rPr lang="ru-RU" smtClean="0">
                <a:latin typeface="Bookman Old Style" pitchFamily="18" charset="0"/>
              </a:rPr>
              <a:t>5. Виды дорожной разметки</a:t>
            </a:r>
          </a:p>
          <a:p>
            <a:r>
              <a:rPr lang="ru-RU" smtClean="0">
                <a:latin typeface="Bookman Old Style" pitchFamily="18" charset="0"/>
              </a:rPr>
              <a:t>6. Группы знаков</a:t>
            </a:r>
          </a:p>
          <a:p>
            <a:r>
              <a:rPr lang="ru-RU" smtClean="0">
                <a:latin typeface="Bookman Old Style" pitchFamily="18" charset="0"/>
              </a:rPr>
              <a:t>7.Виды перекрестков</a:t>
            </a:r>
          </a:p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25488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</a:rPr>
              <a:t>Опасные ситуации, которые влияют на ДТП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нарушение или ошибочные действия участников дорожного движения</a:t>
            </a:r>
          </a:p>
          <a:p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пренебрежение одного участника дорожного движения к другому, </a:t>
            </a:r>
          </a:p>
          <a:p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управление автомобилем с повышенным риском, </a:t>
            </a:r>
          </a:p>
          <a:p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сознательное грубое нарушение Правил дорожного движения, </a:t>
            </a:r>
          </a:p>
          <a:p>
            <a:r>
              <a:rPr lang="ru-RU" sz="2800" smtClean="0">
                <a:solidFill>
                  <a:srgbClr val="7030A0"/>
                </a:solidFill>
                <a:latin typeface="Comic Sans MS" pitchFamily="66" charset="0"/>
              </a:rPr>
              <a:t>перенесение риска на других водителей или пешеходов и т. д.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/>
          </p:cNvSpPr>
          <p:nvPr/>
        </p:nvSpPr>
        <p:spPr bwMode="auto">
          <a:xfrm>
            <a:off x="468313" y="260350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31750" name="Picture 6" descr="Рисунок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Рисунок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Рисунок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  <a:t>Правила перехода проезжей части в различных местах</a:t>
            </a:r>
            <a:b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b="1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C00000"/>
                </a:solidFill>
                <a:latin typeface="Comic Sans MS" pitchFamily="66" charset="0"/>
              </a:rPr>
              <a:t>Подойдя к проезжей части дороги, должен мысленно сказать себе: </a:t>
            </a:r>
            <a: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  <a:t>«Стоп. Я иду через дорогу. Опасно. Надо быть осторожным».</a:t>
            </a:r>
            <a:endParaRPr lang="ru-RU" sz="24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4" descr="I:\РАБОТА\2011-2012\ПДД с интерн 2010\картинки\s451317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071810"/>
            <a:ext cx="5786002" cy="3922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- Надо найти безопасное место для перехода, расположенное подальше от поворота и с хорошим обзором в обе стороны.</a:t>
            </a:r>
          </a:p>
          <a:p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- Подойдя к ней, остановиться, сказать себе: «Будь осторожен!», посмотреть вокруг, налево и направо, убедиться в безопасности со всех сторон, переходить проезжую часть, контролируя ситуацию.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       Если машин нет или они далеко, можно переходить, не останавливаясь посередине.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       Если сразу перейти не удалось и машины поехали, надо подождать на середине, еще раз посмотреть направо, не забывая осмотреться по сторонам, и перейти дорогу до конца.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       Если машина идет быстро, надо дать ей проехать. Нельзя спешить перейти дорогу и перед медленно движущейся машиной, так как за ней может быть вто­рая, едущая быстрее.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       При переходе дороги нужно всегда смотреть и прислушиваться. Машина может появиться в любой момент.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I:\РАБОТА\2011-2012\ПДД с интерн 2010\картинки\843292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2713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I:\РАБОТА\2011-2012\ПДД с интерн 2010\картинки\Теперь-россияне-будут-платить-в-два-раза-меньше-ра-нарешуния-П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259238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I:\РАБОТА\2011-2012\ПДД с интерн 2010\картинки\пешехо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188913"/>
            <a:ext cx="5895975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687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0" y="2392363"/>
            <a:ext cx="4830763" cy="40830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1462088" y="2586038"/>
            <a:ext cx="3629025" cy="1301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7_d3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77_d3d</Template>
  <TotalTime>60</TotalTime>
  <Words>316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77_d3d</vt:lpstr>
      <vt:lpstr>Дорожное движение и его участники.  Безопасность участников дорожного движения Современные улицы и дороги — зоны повышенной опасности. </vt:lpstr>
      <vt:lpstr>Понятие дорожно-транспортной ситуации </vt:lpstr>
      <vt:lpstr>Опасные ситуации, которые влияют на ДТП </vt:lpstr>
      <vt:lpstr>Презентация PowerPoint</vt:lpstr>
      <vt:lpstr>Презентация PowerPoint</vt:lpstr>
      <vt:lpstr>Презентация PowerPoint</vt:lpstr>
      <vt:lpstr>Правила перехода проезжей части в различных местах </vt:lpstr>
      <vt:lpstr>Презентация PowerPoint</vt:lpstr>
      <vt:lpstr>Презентация PowerPoint</vt:lpstr>
      <vt:lpstr>Презентация PowerPoint</vt:lpstr>
      <vt:lpstr>Правила движения по тротуарам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Нарушение ПДД </vt:lpstr>
      <vt:lpstr>Закрепление.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Дорожное движение и его участники.  Безопасность участников дорожного движения Современные улицы и дороги — зоны повышенной опасности. </dc:title>
  <dc:creator>*</dc:creator>
  <cp:lastModifiedBy>Admin</cp:lastModifiedBy>
  <cp:revision>19</cp:revision>
  <dcterms:created xsi:type="dcterms:W3CDTF">2013-06-13T05:05:19Z</dcterms:created>
  <dcterms:modified xsi:type="dcterms:W3CDTF">2025-10-23T09:43:10Z</dcterms:modified>
</cp:coreProperties>
</file>