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2" r:id="rId3"/>
    <p:sldId id="279" r:id="rId4"/>
    <p:sldId id="264" r:id="rId5"/>
    <p:sldId id="263" r:id="rId6"/>
    <p:sldId id="283" r:id="rId7"/>
    <p:sldId id="284" r:id="rId8"/>
    <p:sldId id="285" r:id="rId9"/>
    <p:sldId id="257" r:id="rId10"/>
    <p:sldId id="262" r:id="rId11"/>
  </p:sldIdLst>
  <p:sldSz cx="9144000" cy="6858000" type="screen4x3"/>
  <p:notesSz cx="6811963" cy="99456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00"/>
    <a:srgbClr val="000000"/>
    <a:srgbClr val="AFFFAF"/>
    <a:srgbClr val="FBE905"/>
    <a:srgbClr val="FFECC5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2" autoAdjust="0"/>
    <p:restoredTop sz="94660"/>
  </p:normalViewPr>
  <p:slideViewPr>
    <p:cSldViewPr>
      <p:cViewPr>
        <p:scale>
          <a:sx n="96" d="100"/>
          <a:sy n="96" d="100"/>
        </p:scale>
        <p:origin x="-296" y="10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24549-77C9-40B2-B811-D5773E7DF0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331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5CB9-20C5-4074-B26B-200A2D4842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57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9B90E-279A-4664-9502-9EA654A10D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44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63D5B-F258-4BBF-9778-6FF96F69F7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050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28BE08-E1BE-43C7-93EF-4F843A261A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89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D228A-5522-4A5C-92E1-A3C5F2DCB2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41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315A7-02DD-4C79-820F-AD43702CAD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041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BFBCB-C2C5-4713-A005-2FBB872DD5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72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42075-3A43-4D5A-992D-57DAEE1EE6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066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CA584-7D83-40C1-8EDD-8334A5AA16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773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DB5D3-E6FD-40EB-9EC9-2C8EF51015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807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F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E8DF7D9-F53A-40B7-89DC-61CEB1A2EF3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9.gif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9.gif"/><Relationship Id="rId7" Type="http://schemas.openxmlformats.org/officeDocument/2006/relationships/image" Target="../media/image24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9.gif"/><Relationship Id="rId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29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5113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 descr="%D1%81%D0%BE%D1%82%D1%80%D1%83%D0%B4%D0%BD%D0%B8%D0%BA%20%D0%93%D0%90%D0%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05263"/>
            <a:ext cx="2293937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 descr="&amp;Scy;&amp;tcy;&amp;acy;&amp;rcy;&amp;ycy;&amp;jcy; &amp;vcy;&amp;iecy;&amp;lcy;&amp;ocy;&amp;scy;&amp;icy;&amp;pcy;&amp;iecy;&amp;dcy;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81525"/>
            <a:ext cx="16287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8" descr="http://liubavyshka.ru/_ph/123/2/70194941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72500">
            <a:off x="395288" y="2349500"/>
            <a:ext cx="144145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 descr="&amp;Vcy;&amp;iecy;&amp;lcy;&amp;ocy;&amp;scy;&amp;icy;&amp;pcy;&amp;iecy;&amp;dcy;&amp;icy;&amp;scy;&amp;tcy; &amp;vcy; &amp;tcy;&amp;iecy;&amp;mcy;&amp;ncy;&amp;ycy;&amp;khcy; &amp;ocy;&amp;chcy;&amp;kcy;&amp;acy;&amp;khcy;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4089" flipH="1">
            <a:off x="6516688" y="260350"/>
            <a:ext cx="2424112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1" descr="&amp;Scy;&amp;mcy;&amp;acy;&amp;jcy;&amp;lcy;&amp;icy;&amp;kcy; &amp;mcy;&amp;chcy;&amp;icy;&amp;tcy;&amp;scy;&amp;yacy; &amp;ncy;&amp;acy; &amp;scy;&amp;kcy;&amp;ocy;&amp;rcy;&amp;ocy;&amp;scy;&amp;tcy;&amp;icy;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4233">
            <a:off x="3635375" y="4941888"/>
            <a:ext cx="13938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WordArt 12"/>
          <p:cNvSpPr>
            <a:spLocks noChangeArrowheads="1" noChangeShapeType="1" noTextEdit="1"/>
          </p:cNvSpPr>
          <p:nvPr/>
        </p:nvSpPr>
        <p:spPr bwMode="auto">
          <a:xfrm rot="-1422652">
            <a:off x="1692275" y="2708275"/>
            <a:ext cx="5400675" cy="1790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78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Велосипедист на дороге</a:t>
            </a:r>
          </a:p>
        </p:txBody>
      </p:sp>
      <p:pic>
        <p:nvPicPr>
          <p:cNvPr id="17421" name="Picture 13" descr="&amp;pcy;&amp;rcy;&amp;acy;&amp;vcy;&amp;icy;&amp;lcy;&amp;acy; &amp;dcy;&amp;lcy;&amp;yacy; &amp;vcy;&amp;iecy;&amp;lcy;&amp;ocy;&amp;scy;&amp;icy;&amp;pcy;&amp;iecy;&amp;dcy;&amp;icy;&amp;scy;&amp;tcy;&amp;ocy;&amp;vcy; &amp;dcy;&amp;lcy;&amp;yacy; &amp;dcy;&amp;iecy;&amp;tcy;&amp;iecy;&amp;jcy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7625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9499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5" descr="13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549275"/>
            <a:ext cx="288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74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87692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8" descr="13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8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93" y="933405"/>
            <a:ext cx="5616575" cy="337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7" descr="13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40191">
            <a:off x="1403350" y="1125538"/>
            <a:ext cx="17287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41363" y="188913"/>
            <a:ext cx="8402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/>
              <a:t>Мы соблюдаем</a:t>
            </a:r>
            <a:r>
              <a:rPr lang="ru-RU" altLang="ru-RU" sz="2800" b="1">
                <a:solidFill>
                  <a:srgbClr val="FF3300"/>
                </a:solidFill>
              </a:rPr>
              <a:t> правила дорожного движения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203575" y="4508500"/>
            <a:ext cx="1420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3300"/>
                </a:solidFill>
              </a:rPr>
              <a:t>А ТЫ ?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68313" y="4941888"/>
            <a:ext cx="80645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400"/>
              <a:t>                   </a:t>
            </a:r>
            <a:r>
              <a:rPr lang="ru-RU" altLang="ru-RU" sz="2400" b="1"/>
              <a:t>Велосипедист, помни! </a:t>
            </a:r>
            <a:endParaRPr lang="en-US" altLang="ru-RU" sz="2400" b="1"/>
          </a:p>
          <a:p>
            <a:pPr eaLnBrk="1" hangingPunct="1"/>
            <a:r>
              <a:rPr lang="ru-RU" altLang="ru-RU" sz="2400" b="1"/>
              <a:t>От твоей </a:t>
            </a:r>
            <a:r>
              <a:rPr lang="ru-RU" altLang="ru-RU" sz="2400" b="1">
                <a:solidFill>
                  <a:srgbClr val="FF3300"/>
                </a:solidFill>
              </a:rPr>
              <a:t>дисциплины</a:t>
            </a:r>
            <a:r>
              <a:rPr lang="ru-RU" altLang="ru-RU" sz="2400" b="1"/>
              <a:t> зависит твоя </a:t>
            </a:r>
            <a:r>
              <a:rPr lang="ru-RU" altLang="ru-RU" sz="2400" b="1">
                <a:solidFill>
                  <a:srgbClr val="FF3300"/>
                </a:solidFill>
              </a:rPr>
              <a:t>безопасность </a:t>
            </a:r>
            <a:r>
              <a:rPr lang="ru-RU" altLang="ru-RU" sz="2400" b="1"/>
              <a:t>и безопасность окружающих тебя людей.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051050" y="6164263"/>
            <a:ext cx="501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FF3300"/>
                </a:solidFill>
              </a:rPr>
              <a:t>Желаем тебе счастливого пути</a:t>
            </a:r>
            <a:r>
              <a:rPr lang="en-US" altLang="ru-RU" sz="2400" b="1">
                <a:solidFill>
                  <a:srgbClr val="FF3300"/>
                </a:solidFill>
              </a:rPr>
              <a:t>!</a:t>
            </a:r>
            <a:endParaRPr lang="ru-RU" altLang="ru-RU" sz="2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/>
      <p:bldP spid="8211" grpId="0"/>
      <p:bldP spid="8212" grpId="0"/>
      <p:bldP spid="82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9" name="Picture 15" descr="i?id=115959603-4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397">
            <a:off x="6643688" y="2878138"/>
            <a:ext cx="1763712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484438" y="692150"/>
            <a:ext cx="64087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</a:pPr>
            <a:r>
              <a:rPr lang="en-US" altLang="ru-RU" sz="1800"/>
              <a:t> </a:t>
            </a:r>
            <a:r>
              <a:rPr lang="ru-RU" altLang="ru-RU" sz="2400"/>
              <a:t>Перед тем как отправиться в путь, проверь исправность своего </a:t>
            </a:r>
            <a:r>
              <a:rPr lang="ru-RU" altLang="ru-RU" sz="2400">
                <a:solidFill>
                  <a:srgbClr val="FF3300"/>
                </a:solidFill>
              </a:rPr>
              <a:t>велосипеда</a:t>
            </a:r>
            <a:r>
              <a:rPr lang="ru-RU" altLang="ru-RU" sz="2400"/>
              <a:t>!!!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339975" y="1557338"/>
            <a:ext cx="6553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en-US" altLang="ru-RU" sz="1800"/>
              <a:t> </a:t>
            </a:r>
            <a:r>
              <a:rPr lang="ru-RU" altLang="ru-RU" sz="2400"/>
              <a:t>Проверь тормоза, звонок, крепление руля и сиденья.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0825" y="2420938"/>
            <a:ext cx="731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§"/>
            </a:pPr>
            <a:r>
              <a:rPr lang="en-US" altLang="ru-RU" sz="1800"/>
              <a:t>  </a:t>
            </a:r>
            <a:r>
              <a:rPr lang="ru-RU" altLang="ru-RU" sz="2400"/>
              <a:t>Если есть необходимость, подкачай шины.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580063" y="115888"/>
            <a:ext cx="1841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3300"/>
                </a:solidFill>
              </a:rPr>
              <a:t>ПОМНИ  !</a:t>
            </a:r>
          </a:p>
        </p:txBody>
      </p:sp>
      <p:pic>
        <p:nvPicPr>
          <p:cNvPr id="3175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95034">
            <a:off x="4211638" y="3068638"/>
            <a:ext cx="1562100" cy="273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16" descr="1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115888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7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244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8" descr="MP900387549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89150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50825" y="3500438"/>
            <a:ext cx="40338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</a:pPr>
            <a:r>
              <a:rPr lang="en-US" altLang="ru-RU" sz="1800"/>
              <a:t> </a:t>
            </a:r>
            <a:r>
              <a:rPr lang="ru-RU" altLang="ru-RU" sz="1800"/>
              <a:t>   </a:t>
            </a:r>
            <a:r>
              <a:rPr lang="ru-RU" altLang="ru-RU" sz="2400"/>
              <a:t>Как только ты сел за руль своего велосипеда,</a:t>
            </a:r>
          </a:p>
          <a:p>
            <a:pPr eaLnBrk="1" hangingPunct="1"/>
            <a:r>
              <a:rPr lang="ru-RU" altLang="ru-RU" sz="2400" b="1">
                <a:solidFill>
                  <a:srgbClr val="FF3300"/>
                </a:solidFill>
              </a:rPr>
              <a:t>ты  стал водителем.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804863" y="6021388"/>
            <a:ext cx="8339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/>
              <a:t>Ты обязан соблюдать</a:t>
            </a:r>
            <a:r>
              <a:rPr lang="ru-RU" altLang="ru-RU" sz="2400" b="1">
                <a:solidFill>
                  <a:srgbClr val="FF3300"/>
                </a:solidFill>
              </a:rPr>
              <a:t> правила дорожного движения!</a:t>
            </a:r>
          </a:p>
        </p:txBody>
      </p:sp>
      <p:sp>
        <p:nvSpPr>
          <p:cNvPr id="3085" name="Text Box 21"/>
          <p:cNvSpPr txBox="1">
            <a:spLocks noChangeArrowheads="1"/>
          </p:cNvSpPr>
          <p:nvPr/>
        </p:nvSpPr>
        <p:spPr bwMode="auto">
          <a:xfrm>
            <a:off x="2771775" y="65088"/>
            <a:ext cx="263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800"/>
              <a:t>Велосипедист,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/>
      <p:bldP spid="31753" grpId="0"/>
      <p:bldP spid="31754" grpId="0"/>
      <p:bldP spid="31755" grpId="0"/>
      <p:bldP spid="31763" grpId="0"/>
      <p:bldP spid="317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0" y="2349500"/>
            <a:ext cx="8921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en-US" altLang="ru-RU" sz="1800"/>
              <a:t>  </a:t>
            </a:r>
            <a:r>
              <a:rPr lang="ru-RU" altLang="ru-RU" sz="2400"/>
              <a:t>Колонны велосипедистов должны быть </a:t>
            </a:r>
            <a:r>
              <a:rPr lang="ru-RU" altLang="ru-RU" sz="2400">
                <a:solidFill>
                  <a:srgbClr val="FF3300"/>
                </a:solidFill>
              </a:rPr>
              <a:t>разделены</a:t>
            </a:r>
            <a:r>
              <a:rPr lang="ru-RU" altLang="ru-RU" sz="2400"/>
              <a:t> на группы по</a:t>
            </a:r>
            <a:r>
              <a:rPr lang="en-US" altLang="ru-RU" sz="2400"/>
              <a:t> </a:t>
            </a:r>
            <a:r>
              <a:rPr lang="ru-RU" altLang="ru-RU" sz="2400"/>
              <a:t>10 велосипедистов. </a:t>
            </a:r>
            <a:r>
              <a:rPr lang="en-US" altLang="ru-RU" sz="2400"/>
              <a:t> </a:t>
            </a:r>
            <a:r>
              <a:rPr lang="ru-RU" altLang="ru-RU" sz="2400"/>
              <a:t>Для облегчения обгона расстояние между группами</a:t>
            </a:r>
            <a:r>
              <a:rPr lang="en-US" altLang="ru-RU" sz="2400"/>
              <a:t> </a:t>
            </a:r>
            <a:r>
              <a:rPr lang="ru-RU" altLang="ru-RU" sz="2400"/>
              <a:t> должно составлять 80 - 100м.</a:t>
            </a:r>
          </a:p>
          <a:p>
            <a:pPr eaLnBrk="1" hangingPunct="1"/>
            <a:endParaRPr lang="ru-RU" altLang="ru-RU" sz="2400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95288" y="188913"/>
            <a:ext cx="8516937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q"/>
            </a:pPr>
            <a:r>
              <a:rPr lang="en-US" altLang="ru-RU" sz="1800"/>
              <a:t>   </a:t>
            </a:r>
            <a:r>
              <a:rPr lang="ru-RU" altLang="ru-RU" sz="2400"/>
              <a:t>Велосипеды,  должны двигаться только по </a:t>
            </a:r>
            <a:r>
              <a:rPr lang="ru-RU" altLang="ru-RU" sz="2400">
                <a:solidFill>
                  <a:srgbClr val="FF3300"/>
                </a:solidFill>
              </a:rPr>
              <a:t>крайней правой полосе</a:t>
            </a:r>
            <a:r>
              <a:rPr lang="ru-RU" altLang="ru-RU" sz="2400"/>
              <a:t> в один ряд возможно правее. </a:t>
            </a:r>
            <a:r>
              <a:rPr lang="en-US" altLang="ru-RU" sz="2400"/>
              <a:t>  </a:t>
            </a:r>
            <a:r>
              <a:rPr lang="ru-RU" altLang="ru-RU" sz="2400"/>
              <a:t>Допускается движение по обочине,</a:t>
            </a:r>
          </a:p>
          <a:p>
            <a:pPr eaLnBrk="1" hangingPunct="1"/>
            <a:r>
              <a:rPr lang="ru-RU" altLang="ru-RU" sz="2400"/>
              <a:t> если это не создает помех пешеходам .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None/>
            </a:pPr>
            <a:endParaRPr lang="ru-RU" altLang="ru-RU" sz="2400"/>
          </a:p>
        </p:txBody>
      </p:sp>
      <p:pic>
        <p:nvPicPr>
          <p:cNvPr id="4100" name="Picture 20" descr="1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1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7692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2" name="Picture 22" descr="&amp;Scy;&amp;pcy;&amp;ocy;&amp;rcy;&amp;tcy;&amp;scy;&amp;mcy;&amp;iecy;&amp;ncy;&amp;ycy; &amp;ncy;&amp;acy; &amp;vcy;&amp;iecy;&amp;lcy;&amp;ocy;&amp;scy;&amp;icy;&amp;pcy;&amp;iecy;&amp;dcy;&amp;acy;&amp;khcy;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7450" y="3429000"/>
            <a:ext cx="165735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23" name="Picture 23" descr="&amp;Scy;&amp;pcy;&amp;ocy;&amp;rcy;&amp;tcy;&amp;scy;&amp;mcy;&amp;iecy;&amp;ncy;&amp;ycy; &amp;ncy;&amp;acy; &amp;vcy;&amp;iecy;&amp;lcy;&amp;ocy;&amp;scy;&amp;icy;&amp;pcy;&amp;iecy;&amp;dcy;&amp;acy;&amp;khcy;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08625" y="3429000"/>
            <a:ext cx="1584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0" y="4365625"/>
            <a:ext cx="90725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q"/>
            </a:pPr>
            <a:r>
              <a:rPr lang="en-US" altLang="ru-RU" sz="1800"/>
              <a:t>  </a:t>
            </a:r>
            <a:r>
              <a:rPr lang="ru-RU" altLang="ru-RU" sz="2400"/>
              <a:t>На нерегулируемом пересечении велосипедной дорожки с дорогой, расположенном вне перекрестка, водители</a:t>
            </a:r>
            <a:r>
              <a:rPr lang="en-US" altLang="ru-RU" sz="2400"/>
              <a:t> </a:t>
            </a:r>
            <a:r>
              <a:rPr lang="ru-RU" altLang="ru-RU" sz="2400"/>
              <a:t>велосипедов  должны</a:t>
            </a:r>
            <a:r>
              <a:rPr lang="en-US" altLang="ru-RU" sz="2400"/>
              <a:t> </a:t>
            </a:r>
            <a:r>
              <a:rPr lang="ru-RU" altLang="ru-RU" sz="2400">
                <a:solidFill>
                  <a:srgbClr val="FF3300"/>
                </a:solidFill>
              </a:rPr>
              <a:t>уступить</a:t>
            </a:r>
            <a:r>
              <a:rPr lang="ru-RU" altLang="ru-RU" sz="2400"/>
              <a:t> дорогу транспортным средствам, </a:t>
            </a:r>
            <a:r>
              <a:rPr lang="en-US" altLang="ru-RU" sz="2400"/>
              <a:t> </a:t>
            </a:r>
            <a:r>
              <a:rPr lang="ru-RU" altLang="ru-RU" sz="2400"/>
              <a:t>движущимся по этой дороге.</a:t>
            </a:r>
          </a:p>
        </p:txBody>
      </p:sp>
      <p:pic>
        <p:nvPicPr>
          <p:cNvPr id="25625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196975"/>
            <a:ext cx="20415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26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516563"/>
            <a:ext cx="273526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55650" y="0"/>
            <a:ext cx="7688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FF3300"/>
                </a:solidFill>
              </a:rPr>
              <a:t>ПРАВИЛА ДЛЯ ВЕЛОСИПЕДИСТОВ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5" grpId="0"/>
      <p:bldP spid="25617" grpId="0"/>
      <p:bldP spid="25624" grpId="0"/>
      <p:bldP spid="256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1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9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crop_46979993_DiTQm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24400"/>
            <a:ext cx="3960812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 descr="crop_46979993_nQB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36613"/>
            <a:ext cx="345598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4" descr="crop_46979993_L51oJ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908050"/>
            <a:ext cx="3671887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619250" y="188913"/>
            <a:ext cx="57896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ru-RU" altLang="ru-RU" sz="2800" b="1">
                <a:solidFill>
                  <a:srgbClr val="FF3300"/>
                </a:solidFill>
              </a:rPr>
              <a:t> СИГНАЛЫ ВЕЛОСИПЕДИСТА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932363" y="5300663"/>
            <a:ext cx="292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/>
              <a:t>Сигнал остановки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716463" y="2349500"/>
            <a:ext cx="417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/>
              <a:t>Сигнал правого  поворота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79388" y="2203450"/>
            <a:ext cx="3917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/>
              <a:t>Сигнал левого поворота</a:t>
            </a:r>
          </a:p>
          <a:p>
            <a:pPr eaLnBrk="1" hangingPunct="1"/>
            <a:r>
              <a:rPr lang="ru-RU" altLang="ru-RU" sz="2400" b="1"/>
              <a:t>     или разворота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179388" y="3068638"/>
            <a:ext cx="86407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/>
              <a:t>Подача сигнала должна производиться </a:t>
            </a:r>
            <a:r>
              <a:rPr lang="ru-RU" altLang="ru-RU" sz="2400">
                <a:solidFill>
                  <a:srgbClr val="FF3300"/>
                </a:solidFill>
              </a:rPr>
              <a:t>заблаговременно </a:t>
            </a:r>
          </a:p>
          <a:p>
            <a:pPr eaLnBrk="1" hangingPunct="1"/>
            <a:r>
              <a:rPr lang="ru-RU" altLang="ru-RU" sz="2400"/>
              <a:t>(до начала выполнения маневра) и может быть прекращена непосредственно перед выполнением маневра.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10256" grpId="0"/>
      <p:bldP spid="10257" grpId="0"/>
      <p:bldP spid="10259" grpId="0"/>
      <p:bldP spid="102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0_7828a_135589bc_or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765175"/>
            <a:ext cx="19431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9" descr="13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23850" y="2708275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/>
              <a:t>Этот знак означает</a:t>
            </a:r>
          </a:p>
        </p:txBody>
      </p:sp>
      <p:pic>
        <p:nvPicPr>
          <p:cNvPr id="9229" name="Picture 13" descr="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0350"/>
            <a:ext cx="309721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4" descr="x400_files_image_news_1360675004_cf8b4415__cf8b4415_size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305050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95288" y="3213100"/>
            <a:ext cx="5564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/>
              <a:t>Если ты встретил этот знак-значит, ездить по этой дороге</a:t>
            </a:r>
            <a:endParaRPr lang="ru-RU" altLang="ru-RU" sz="2800" b="1">
              <a:solidFill>
                <a:srgbClr val="FF3300"/>
              </a:solidFill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067175" y="5300663"/>
            <a:ext cx="53482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/>
              <a:t>Необходимо сойти </a:t>
            </a:r>
          </a:p>
          <a:p>
            <a:pPr eaLnBrk="1" hangingPunct="1"/>
            <a:r>
              <a:rPr lang="ru-RU" altLang="ru-RU" sz="2400"/>
              <a:t>с велосипеда и вести </a:t>
            </a:r>
          </a:p>
          <a:p>
            <a:pPr eaLnBrk="1" hangingPunct="1"/>
            <a:r>
              <a:rPr lang="ru-RU" altLang="ru-RU" sz="2400"/>
              <a:t>его рядом с собой.</a:t>
            </a:r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149725"/>
            <a:ext cx="2828925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 descr="1336886484_0010-013-znaki-dorozhnogo-dvizhenij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141663"/>
            <a:ext cx="2160587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419475" y="2708275"/>
            <a:ext cx="502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accent2"/>
                </a:solidFill>
              </a:rPr>
              <a:t>начало велосипедной дорожки.</a:t>
            </a:r>
          </a:p>
        </p:txBody>
      </p:sp>
      <p:pic>
        <p:nvPicPr>
          <p:cNvPr id="6156" name="Picture 8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900113" y="115888"/>
            <a:ext cx="211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FF3300"/>
                </a:solidFill>
              </a:rPr>
              <a:t>ЗАПОМНИ!</a:t>
            </a: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0" y="2781300"/>
            <a:ext cx="323850" cy="360363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0" y="3284538"/>
            <a:ext cx="323850" cy="360362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51275" y="3573463"/>
            <a:ext cx="1925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FF3300"/>
                </a:solidFill>
              </a:rPr>
              <a:t>запрещено.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31" grpId="0"/>
      <p:bldP spid="9232" grpId="0"/>
      <p:bldP spid="9234" grpId="0"/>
      <p:bldP spid="9235" grpId="0"/>
      <p:bldP spid="9237" grpId="0" animBg="1"/>
      <p:bldP spid="9238" grpId="0" animBg="1"/>
      <p:bldP spid="9238" grpId="1" animBg="1"/>
      <p:bldP spid="92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55650" y="115888"/>
            <a:ext cx="7143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ru-RU" altLang="ru-RU" sz="2800" b="1">
                <a:solidFill>
                  <a:srgbClr val="FF3300"/>
                </a:solidFill>
              </a:rPr>
              <a:t>  Действия, недопустимые на дороге 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9388" y="1844675"/>
            <a:ext cx="752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 Ездить, не держась за руль хотя бы одной рукой.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50825" y="2852738"/>
            <a:ext cx="8713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 Двигаться по дороге при наличии рядом велосипедной дорожки.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79388" y="4437063"/>
            <a:ext cx="882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 На автомагистралях запрещается движение велосипедов</a:t>
            </a:r>
            <a:r>
              <a:rPr lang="ru-RU" altLang="ru-RU" sz="1800"/>
              <a:t> 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663575" y="32321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9388" y="5084763"/>
            <a:ext cx="86756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 Поворачивать налево или разворачиваться на дорогах с трамвайным   движением и на дорогах, имеющих более   одной полосы для движения  в данном направлении.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376238" y="48164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pic>
        <p:nvPicPr>
          <p:cNvPr id="32780" name="Picture 12" descr="&amp;Scy;&amp;mcy;&amp;acy;&amp;jcy;&amp;lcy;&amp;icy;&amp;kcy; &amp;mcy;&amp;chcy;&amp;icy;&amp;tcy;&amp;scy;&amp;yacy; &amp;ncy;&amp;acy; &amp;scy;&amp;kcy;&amp;ocy;&amp;rcy;&amp;ocy;&amp;scy;&amp;tcy;&amp;icy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268413"/>
            <a:ext cx="114141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15" descr="0_7828a_135589bc_or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429000"/>
            <a:ext cx="93503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Text Box 17"/>
          <p:cNvSpPr txBox="1">
            <a:spLocks noChangeArrowheads="1"/>
          </p:cNvSpPr>
          <p:nvPr/>
        </p:nvSpPr>
        <p:spPr bwMode="auto">
          <a:xfrm>
            <a:off x="447675" y="7842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882650" y="620713"/>
            <a:ext cx="8261350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FF3300"/>
              </a:buClr>
              <a:buSzPct val="75000"/>
              <a:buFont typeface="Wingdings" pitchFamily="2" charset="2"/>
              <a:buChar char="Ø"/>
            </a:pPr>
            <a:r>
              <a:rPr lang="ru-RU" altLang="ru-RU" sz="2400"/>
              <a:t>До 14 –летнего возраста нельзя ездить на велосипеде </a:t>
            </a:r>
          </a:p>
          <a:p>
            <a:pPr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None/>
            </a:pPr>
            <a:r>
              <a:rPr lang="ru-RU" altLang="ru-RU" sz="2400"/>
              <a:t>по дорогам и улицам.</a:t>
            </a:r>
          </a:p>
          <a:p>
            <a:pPr eaLnBrk="1" hangingPunct="1"/>
            <a:endParaRPr lang="ru-RU" altLang="ru-RU" sz="2400"/>
          </a:p>
        </p:txBody>
      </p:sp>
      <p:pic>
        <p:nvPicPr>
          <p:cNvPr id="7181" name="Picture 19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9499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20" descr="1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32773" grpId="0"/>
      <p:bldP spid="32774" grpId="0"/>
      <p:bldP spid="32775" grpId="0"/>
      <p:bldP spid="32777" grpId="0"/>
      <p:bldP spid="327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268413"/>
            <a:ext cx="1584325" cy="130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4213" y="549275"/>
            <a:ext cx="8642350" cy="158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Перевозить груз, который выступает более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ru-RU" altLang="ru-RU" sz="2400"/>
              <a:t>чем на 0,5м по длине или ширине за габариты,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ru-RU" altLang="ru-RU" sz="2400"/>
              <a:t> или, мешающий управлению.</a:t>
            </a:r>
          </a:p>
          <a:p>
            <a:pPr eaLnBrk="1" hangingPunct="1"/>
            <a:endParaRPr lang="ru-RU" altLang="ru-RU" sz="240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476375" y="2565400"/>
            <a:ext cx="76676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Перевозить пассажиров, кроме ребенка в возрасте до 7 лет  на дополнительном сиденье, оборудованном надежными подножками</a:t>
            </a:r>
            <a:r>
              <a:rPr lang="ru-RU" altLang="ru-RU" sz="1800"/>
              <a:t>.</a:t>
            </a:r>
          </a:p>
          <a:p>
            <a:pPr eaLnBrk="1" hangingPunct="1"/>
            <a:endParaRPr lang="ru-RU" altLang="ru-RU" sz="1800"/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76475"/>
            <a:ext cx="1296987" cy="113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592138" y="423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800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23850" y="4221163"/>
            <a:ext cx="88201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FF3300"/>
              </a:buClr>
              <a:buFont typeface="Wingdings" pitchFamily="2" charset="2"/>
              <a:buChar char="Ø"/>
            </a:pPr>
            <a:r>
              <a:rPr lang="ru-RU" altLang="ru-RU" sz="2400"/>
              <a:t> Запрещается буксировка велосипедов , а также велосипедами, кроме буксировки 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ru-RU" altLang="ru-RU" sz="2400"/>
              <a:t>прицепа, предназначенного для </a:t>
            </a:r>
          </a:p>
          <a:p>
            <a:pPr eaLnBrk="1" hangingPunct="1">
              <a:buClr>
                <a:srgbClr val="FF3300"/>
              </a:buClr>
              <a:buFont typeface="Wingdings" pitchFamily="2" charset="2"/>
              <a:buNone/>
            </a:pPr>
            <a:r>
              <a:rPr lang="ru-RU" altLang="ru-RU" sz="2400"/>
              <a:t>эксплуатации с велосипедом.</a:t>
            </a:r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300663"/>
            <a:ext cx="2087562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1" name="Picture 12" descr="1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3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357563"/>
            <a:ext cx="111601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43075" y="63500"/>
            <a:ext cx="3273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FF3300"/>
                </a:solidFill>
              </a:rPr>
              <a:t>     ЗАПРЕЩАЕТСЯ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8" grpId="0"/>
      <p:bldP spid="33802" grpId="0"/>
      <p:bldP spid="338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275388" cy="274637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3300"/>
                </a:solidFill>
              </a:rPr>
              <a:t>ВИКТОРИНА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493125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i="1" smtClean="0"/>
              <a:t>1.При движении по дороге велосипедист</a:t>
            </a:r>
            <a:r>
              <a:rPr lang="ru-RU" altLang="ru-RU" sz="2400" i="1" smtClean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А) может ехать, не держась за руль в том случае, если вблизи нет других транспортных средств;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Б) не имеет права бросать руль;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В) может не держаться за руль, но обе ноги должны быть на педалях.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i="1" smtClean="0"/>
              <a:t>2. Можно ли на велосипеде перевозить пассажиров?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А) Да (ребенка в возрасте до 7 лет  на дополнительном сиденье, оборудованном надежными подножками);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Б) Нет</a:t>
            </a:r>
            <a:r>
              <a:rPr lang="ru-RU" altLang="ru-RU" sz="2400" i="1" smtClean="0"/>
              <a:t>.    </a:t>
            </a:r>
            <a:endParaRPr lang="en-US" altLang="ru-RU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ru-RU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smtClean="0"/>
              <a:t>3. </a:t>
            </a:r>
            <a:r>
              <a:rPr lang="ru-RU" altLang="ru-RU" sz="2400" b="1" i="1" smtClean="0"/>
              <a:t>В каком возрасте разрешается выезжать на велосипеде на дорогу общего пользования?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i="1" smtClean="0"/>
              <a:t>        </a:t>
            </a:r>
            <a:r>
              <a:rPr lang="ru-RU" altLang="ru-RU" sz="2400" smtClean="0"/>
              <a:t>А) не моложе 10 лет;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smtClean="0"/>
              <a:t>        </a:t>
            </a:r>
            <a:r>
              <a:rPr lang="ru-RU" altLang="ru-RU" sz="2400" smtClean="0"/>
              <a:t>Б) с 14 лет;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smtClean="0"/>
              <a:t>         </a:t>
            </a:r>
            <a:r>
              <a:rPr lang="ru-RU" altLang="ru-RU" sz="2400" smtClean="0"/>
              <a:t>В) с 16 лет.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b="1" smtClean="0"/>
          </a:p>
        </p:txBody>
      </p:sp>
      <p:pic>
        <p:nvPicPr>
          <p:cNvPr id="9220" name="Picture 4" descr="1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7620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84039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373688"/>
            <a:ext cx="15843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gibbdshnik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15888"/>
            <a:ext cx="9048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8" descr="i?id=99144337-28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644900"/>
            <a:ext cx="1081087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644900"/>
            <a:ext cx="1116012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2" descr="13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409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13" descr="&amp;Vcy;&amp;iecy;&amp;lcy;&amp;ocy;&amp;scy;&amp;icy;&amp;pcy;&amp;iecy;&amp;dcy;&amp;icy;&amp;scy;&amp;tcy; &amp;pcy;&amp;rcy;&amp;icy;&amp;vcy;&amp;iecy;&amp;tcy;&amp;scy;&amp;tcy;&amp;vcy;&amp;ucy;&amp;iecy;&amp;tcy; &amp;vcy;&amp;acy;&amp;scy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636000" cy="518477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i="1" smtClean="0"/>
              <a:t>3.Разрешена ли буксировка велосипеда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b="1" i="1" smtClean="0"/>
              <a:t>    другим велосипедом или мопедом?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А) Разрешается, потому что волнуется мама и надо быстрее домой.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Б) Не разрешается.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i="1" smtClean="0"/>
              <a:t>4. Каким правилам подчиняется велосипедист, если он ведет велосипед руками?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А) Правилам водителей.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Б) Правилам пешеходов.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smtClean="0"/>
              <a:t>5. Подпиши картинку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i="1" smtClean="0"/>
              <a:t>А)                                            Б)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i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b="1" smtClean="0"/>
          </a:p>
        </p:txBody>
      </p:sp>
      <p:pic>
        <p:nvPicPr>
          <p:cNvPr id="10245" name="Picture 20" descr="gibbdshnik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188913"/>
            <a:ext cx="117316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437063"/>
            <a:ext cx="230505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933825"/>
            <a:ext cx="252095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3995738" y="5445125"/>
            <a:ext cx="46720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/>
              <a:t>При повороте(даже на зеленый свет) </a:t>
            </a:r>
          </a:p>
          <a:p>
            <a:pPr eaLnBrk="1" hangingPunct="1"/>
            <a:r>
              <a:rPr lang="ru-RU" altLang="ru-RU" sz="2000"/>
              <a:t>пропускай пешеходов</a:t>
            </a:r>
          </a:p>
          <a:p>
            <a:pPr eaLnBrk="1" hangingPunct="1"/>
            <a:r>
              <a:rPr lang="ru-RU" altLang="ru-RU" sz="2000"/>
              <a:t> на пешеходном перекрестке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87313" y="5799138"/>
            <a:ext cx="39385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000"/>
              <a:t>Пересекая пешеходный</a:t>
            </a:r>
          </a:p>
          <a:p>
            <a:pPr eaLnBrk="1" hangingPunct="1"/>
            <a:r>
              <a:rPr lang="ru-RU" altLang="ru-RU" sz="2000"/>
              <a:t> переход, слезай с велосипеда</a:t>
            </a:r>
            <a:r>
              <a:rPr lang="ru-RU" altLang="ru-RU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6" grpId="0"/>
      <p:bldP spid="309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569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ВИКТОРИНА</vt:lpstr>
      <vt:lpstr>Презентация PowerPoint</vt:lpstr>
      <vt:lpstr>Презентация PowerPoint</vt:lpstr>
    </vt:vector>
  </TitlesOfParts>
  <Company>Scool1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Учитель</cp:lastModifiedBy>
  <cp:revision>34</cp:revision>
  <cp:lastPrinted>2019-03-12T12:57:19Z</cp:lastPrinted>
  <dcterms:created xsi:type="dcterms:W3CDTF">2013-11-11T10:31:59Z</dcterms:created>
  <dcterms:modified xsi:type="dcterms:W3CDTF">2024-05-31T08:44:41Z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969914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